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2" r:id="rId2"/>
    <p:sldId id="258" r:id="rId3"/>
    <p:sldId id="259" r:id="rId4"/>
    <p:sldId id="266" r:id="rId5"/>
    <p:sldId id="272" r:id="rId6"/>
    <p:sldId id="274" r:id="rId7"/>
    <p:sldId id="260" r:id="rId8"/>
    <p:sldId id="264" r:id="rId9"/>
    <p:sldId id="265" r:id="rId10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10"/>
  </p:normalViewPr>
  <p:slideViewPr>
    <p:cSldViewPr snapToGrid="0" snapToObjects="1">
      <p:cViewPr varScale="1">
        <p:scale>
          <a:sx n="65" d="100"/>
          <a:sy n="65" d="100"/>
        </p:scale>
        <p:origin x="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22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78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10" Type="http://schemas.openxmlformats.org/officeDocument/2006/relationships/image" Target="../media/image14.jpeg"/><Relationship Id="rId4" Type="http://schemas.openxmlformats.org/officeDocument/2006/relationships/image" Target="../media/image8.sv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sv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23.tiff"/><Relationship Id="rId5" Type="http://schemas.openxmlformats.org/officeDocument/2006/relationships/image" Target="../media/image17.svg"/><Relationship Id="rId10" Type="http://schemas.openxmlformats.org/officeDocument/2006/relationships/image" Target="../media/image22.jpeg"/><Relationship Id="rId4" Type="http://schemas.openxmlformats.org/officeDocument/2006/relationships/image" Target="../media/image16.sv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svg"/><Relationship Id="rId5" Type="http://schemas.openxmlformats.org/officeDocument/2006/relationships/image" Target="../media/image24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67520" y="0"/>
            <a:ext cx="1142048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04900" y="800100"/>
            <a:ext cx="3305175" cy="125217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67700" y="-50080"/>
            <a:ext cx="9964638" cy="10118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04900" y="3682145"/>
            <a:ext cx="7162800" cy="2118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04899" y="6042455"/>
            <a:ext cx="8805220" cy="19152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1203441" y="6611034"/>
            <a:ext cx="8533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</a:rPr>
              <a:t>"Путешествие в мир педагогики: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</a:rPr>
              <a:t>прошлое, настоящие, будущее"</a:t>
            </a: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415431" y="8368323"/>
            <a:ext cx="61521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2300" b="1" dirty="0">
              <a:solidFill>
                <a:schemeClr val="bg1"/>
              </a:solidFill>
              <a:latin typeface="Favorit Pro"/>
            </a:endParaRPr>
          </a:p>
          <a:p>
            <a:pPr>
              <a:defRPr/>
            </a:pPr>
            <a:endParaRPr lang="ru-RU" sz="2300" b="1" dirty="0">
              <a:solidFill>
                <a:schemeClr val="bg1"/>
              </a:solidFill>
              <a:latin typeface="Favorit Pro"/>
            </a:endParaRPr>
          </a:p>
          <a:p>
            <a:pPr>
              <a:defRPr/>
            </a:pPr>
            <a:endParaRPr lang="ru-RU" sz="2300" b="1" dirty="0">
              <a:solidFill>
                <a:schemeClr val="bg1"/>
              </a:solidFill>
              <a:latin typeface="Favorit Pro"/>
            </a:endParaRPr>
          </a:p>
          <a:p>
            <a:pPr>
              <a:defRPr/>
            </a:pPr>
            <a:r>
              <a:rPr lang="ru-RU" sz="2300" b="1" dirty="0">
                <a:solidFill>
                  <a:schemeClr val="bg1"/>
                </a:solidFill>
                <a:latin typeface="Favorit Pro"/>
              </a:rPr>
              <a:t>Касаткина Анна Петровна</a:t>
            </a:r>
            <a:endParaRPr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36495" y="531341"/>
            <a:ext cx="1142048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04900" y="800100"/>
            <a:ext cx="3305175" cy="125217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8016" y="4332497"/>
            <a:ext cx="10466963" cy="547298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135100" y="695325"/>
            <a:ext cx="4152900" cy="891756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144125" y="76200"/>
            <a:ext cx="3475618" cy="3551196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724025" y="2971800"/>
            <a:ext cx="63341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endParaRPr lang="en-US" sz="6300" dirty="0"/>
          </a:p>
        </p:txBody>
      </p:sp>
      <p:sp>
        <p:nvSpPr>
          <p:cNvPr id="9" name="Text 1"/>
          <p:cNvSpPr/>
          <p:nvPr/>
        </p:nvSpPr>
        <p:spPr>
          <a:xfrm>
            <a:off x="1819275" y="4419600"/>
            <a:ext cx="63341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5"/>
              </a:lnSpc>
              <a:buNone/>
            </a:pPr>
            <a:endParaRPr lang="en-US" sz="3000" dirty="0"/>
          </a:p>
        </p:txBody>
      </p:sp>
      <p:sp>
        <p:nvSpPr>
          <p:cNvPr id="10" name="Text 2"/>
          <p:cNvSpPr/>
          <p:nvPr/>
        </p:nvSpPr>
        <p:spPr>
          <a:xfrm>
            <a:off x="1819275" y="8382000"/>
            <a:ext cx="4257675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5"/>
              </a:lnSpc>
              <a:buNone/>
            </a:pPr>
            <a:endParaRPr lang="en-US" sz="3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9136" y="4601355"/>
            <a:ext cx="988487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Педагогика – это наука о законах воспитания и образования человека, она изучает закономерности успешной передачи социального опыта старшего поколения младшему. Она существует для того, чтобы на практике указывать наиболее легкие пути достижения педагогических целей и задач, пути реализации законов воспитания и методик обучения.</a:t>
            </a:r>
            <a:endParaRPr lang="ru-RU" sz="3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avatars.dzeninfra.ru/get-zen_doc/5194534/pub_612f6546b0e7ff09da30b8c9_612f6aba02fc7123e1721994/scale_12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774" y="595018"/>
            <a:ext cx="6313238" cy="35511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2.9111s.ru/uploads/202301/29/12350da3bcbf5b0807a019d4555950bf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816" y="4922195"/>
            <a:ext cx="5424145" cy="38169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04900" y="800100"/>
            <a:ext cx="3305175" cy="125217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135100" y="695325"/>
            <a:ext cx="4152900" cy="891756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144125" y="76200"/>
            <a:ext cx="3475616" cy="355119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41141" y="5408580"/>
            <a:ext cx="13577973" cy="39959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38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год в России объявлен Годом педагога и наставника</a:t>
            </a:r>
            <a:endParaRPr lang="ru-RU" sz="3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 знак высочайшей общественной значимости профессии учителя 2023 год, год 200-летия со дня рождения одного из основателей российской педагогики Константина Дмитриевича Ушинского, будет посвящен в нашей стране педагогам и наставникам, будет Год учителя, Год педагога»</a:t>
            </a:r>
            <a:endParaRPr lang="ru-RU" sz="3800" dirty="0">
              <a:solidFill>
                <a:schemeClr val="bg1"/>
              </a:solidFill>
            </a:endParaRPr>
          </a:p>
        </p:txBody>
      </p:sp>
      <p:pic>
        <p:nvPicPr>
          <p:cNvPr id="14" name="Picture 8" descr="http://yugsn.ru/wp-content/uploads/2016/02/6b71c1ef2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699" y="1645386"/>
            <a:ext cx="4660872" cy="3260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04900" y="800100"/>
            <a:ext cx="3305175" cy="125217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04900" y="2566859"/>
            <a:ext cx="15196868" cy="73152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135100" y="695325"/>
            <a:ext cx="4152900" cy="891756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144125" y="76200"/>
            <a:ext cx="3475616" cy="3551196"/>
          </a:xfrm>
          <a:prstGeom prst="rect">
            <a:avLst/>
          </a:prstGeom>
        </p:spPr>
      </p:pic>
      <p:pic>
        <p:nvPicPr>
          <p:cNvPr id="11" name="Рисунок 10" descr="https://cdn1.ozone.ru/s3/multimedia-t/6389100161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43" y="3054484"/>
            <a:ext cx="4426237" cy="57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www.cross-kpk.ru/ims/2010/01510/documents/cory/korekc_and_spec_pedagog/pict/Kamenski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17" y="3054485"/>
            <a:ext cx="5065694" cy="57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etc.usf.edu/clipart/16500/16592/socratesbust_16592.tif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4" y="3054484"/>
            <a:ext cx="3966892" cy="5769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118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-172994"/>
            <a:ext cx="18288000" cy="10287000"/>
          </a:xfrm>
          <a:prstGeom prst="rect">
            <a:avLst/>
          </a:prstGeom>
        </p:spPr>
      </p:pic>
      <p:pic>
        <p:nvPicPr>
          <p:cNvPr id="3" name="Image 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06300" y="800100"/>
            <a:ext cx="5981700" cy="948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04900" y="800100"/>
            <a:ext cx="3305175" cy="1252172"/>
          </a:xfrm>
          <a:prstGeom prst="rect">
            <a:avLst/>
          </a:prstGeom>
        </p:spPr>
      </p:pic>
      <p:pic>
        <p:nvPicPr>
          <p:cNvPr id="5" name="Рисунок 4" descr="https://orenburgkniga.ru/wp-content/uploads/1/f/1/1f1ead9eed91d8be9303144a6c6869a3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91" y="653356"/>
            <a:ext cx="5320792" cy="527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12606" y="6433644"/>
            <a:ext cx="13667597" cy="243143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«Каждый урок должен быть для наставника задачей, которую он должен выполнять, обдумывая это заранее: на каждом уроке он должен чего-нибудь достигнуть, сделать шаг дальше и заставить весь класс сделать этот шаг».</a:t>
            </a:r>
          </a:p>
        </p:txBody>
      </p:sp>
    </p:spTree>
    <p:extLst>
      <p:ext uri="{BB962C8B-B14F-4D97-AF65-F5344CB8AC3E}">
        <p14:creationId xmlns:p14="http://schemas.microsoft.com/office/powerpoint/2010/main" val="383031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-61783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0" y="0"/>
            <a:ext cx="1142048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04900" y="800100"/>
            <a:ext cx="3305175" cy="125217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163300" y="0"/>
            <a:ext cx="3475616" cy="3408321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2306300" y="800100"/>
            <a:ext cx="5981700" cy="94869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733550" y="2600325"/>
            <a:ext cx="94297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ru-RU" sz="6300" kern="0" spc="189" dirty="0">
                <a:solidFill>
                  <a:srgbClr val="FFFFFF"/>
                </a:solidFill>
                <a:ea typeface="Favorit Pro Medium" pitchFamily="34" charset="-122"/>
              </a:rPr>
              <a:t>Конкурс пантомим </a:t>
            </a:r>
            <a:endParaRPr lang="en-US" sz="6300" dirty="0"/>
          </a:p>
        </p:txBody>
      </p:sp>
      <p:sp>
        <p:nvSpPr>
          <p:cNvPr id="10" name="Text 1"/>
          <p:cNvSpPr/>
          <p:nvPr/>
        </p:nvSpPr>
        <p:spPr>
          <a:xfrm>
            <a:off x="1828800" y="4467225"/>
            <a:ext cx="63341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5"/>
              </a:lnSpc>
              <a:buNone/>
            </a:pPr>
            <a:endParaRPr lang="en-US" sz="3000" dirty="0"/>
          </a:p>
        </p:txBody>
      </p:sp>
      <p:sp>
        <p:nvSpPr>
          <p:cNvPr id="11" name="Text 2"/>
          <p:cNvSpPr/>
          <p:nvPr/>
        </p:nvSpPr>
        <p:spPr>
          <a:xfrm>
            <a:off x="1828800" y="8220075"/>
            <a:ext cx="4257675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5"/>
              </a:lnSpc>
              <a:buNone/>
            </a:pPr>
            <a:endParaRPr lang="en-US" sz="3000" dirty="0"/>
          </a:p>
        </p:txBody>
      </p:sp>
      <p:pic>
        <p:nvPicPr>
          <p:cNvPr id="6" name="tema-iz-filma-bolsaya-peremena_gQQWUJX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07038" y="6343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8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61783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67520" y="0"/>
            <a:ext cx="1142048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04900" y="800100"/>
            <a:ext cx="3305175" cy="125217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163300" y="0"/>
            <a:ext cx="3475616" cy="3408321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306300" y="800100"/>
            <a:ext cx="5981700" cy="94869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733550" y="2600325"/>
            <a:ext cx="94297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r>
              <a:rPr lang="ru-RU" sz="6300" kern="0" spc="189" dirty="0">
                <a:solidFill>
                  <a:srgbClr val="FFFFFF"/>
                </a:solidFill>
                <a:latin typeface="Favorit Pro Medium" pitchFamily="34" charset="0"/>
                <a:ea typeface="Favorit Pro Medium" pitchFamily="34" charset="-122"/>
                <a:cs typeface="Favorit Pro Medium" pitchFamily="34" charset="-120"/>
              </a:rPr>
              <a:t>Педагогический </a:t>
            </a:r>
            <a:r>
              <a:rPr lang="en-US" sz="6300" kern="0" spc="189" dirty="0">
                <a:solidFill>
                  <a:srgbClr val="FFFFFF"/>
                </a:solidFill>
                <a:latin typeface="Favorit Pro Medium" pitchFamily="34" charset="0"/>
                <a:ea typeface="Favorit Pro Medium" pitchFamily="34" charset="-122"/>
                <a:cs typeface="Favorit Pro Medium" pitchFamily="34" charset="-120"/>
              </a:rPr>
              <a:t>quiz</a:t>
            </a:r>
            <a:endParaRPr lang="en-US" sz="63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7112" y="3704966"/>
            <a:ext cx="6218459" cy="60105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358273-415C-9065-3130-13F4EA0B0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8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E0A2BC-3D2C-2C4C-A76C-26B863EF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3320E7A4-7C33-DD4F-9278-DCCD64347E9D}"/>
              </a:ext>
            </a:extLst>
          </p:cNvPr>
          <p:cNvSpPr/>
          <p:nvPr/>
        </p:nvSpPr>
        <p:spPr>
          <a:xfrm>
            <a:off x="1670816" y="503512"/>
            <a:ext cx="14946367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350"/>
              </a:lnSpc>
              <a:buNone/>
            </a:pPr>
            <a:r>
              <a:rPr lang="ru-RU" sz="4000" kern="0" spc="189" dirty="0">
                <a:solidFill>
                  <a:srgbClr val="FFFFFF"/>
                </a:solidFill>
                <a:latin typeface="Favorit Pro Medium" pitchFamily="34" charset="0"/>
                <a:ea typeface="Favorit Pro Medium" pitchFamily="34" charset="-122"/>
                <a:cs typeface="Favorit Pro Medium" pitchFamily="34" charset="-120"/>
              </a:rPr>
              <a:t>ФИО лектора: Касаткина Анна Петровна</a:t>
            </a:r>
          </a:p>
          <a:p>
            <a:pPr marL="0" indent="0" algn="ctr">
              <a:lnSpc>
                <a:spcPts val="7350"/>
              </a:lnSpc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1444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166</Words>
  <Application>Microsoft Office PowerPoint</Application>
  <PresentationFormat>Произвольный</PresentationFormat>
  <Paragraphs>19</Paragraphs>
  <Slides>9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Favorit Pro</vt:lpstr>
      <vt:lpstr>Favorit Pro Medium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25</cp:revision>
  <dcterms:created xsi:type="dcterms:W3CDTF">2023-08-28T14:55:54Z</dcterms:created>
  <dcterms:modified xsi:type="dcterms:W3CDTF">2026-06-26T11:28:42Z</dcterms:modified>
</cp:coreProperties>
</file>